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180" y="1"/>
            <a:ext cx="327982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"/>
            <a:ext cx="8912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   «Любители» выпить на рабочем месте знайте!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30696"/>
            <a:ext cx="9040970" cy="635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/>
          </a:p>
          <a:p>
            <a:r>
              <a:rPr lang="ru-RU" sz="1500" dirty="0" smtClean="0">
                <a:solidFill>
                  <a:srgbClr val="FF0000"/>
                </a:solidFill>
              </a:rPr>
              <a:t>Вопрос</a:t>
            </a:r>
            <a:r>
              <a:rPr lang="ru-RU" sz="1500" dirty="0">
                <a:solidFill>
                  <a:srgbClr val="FF0000"/>
                </a:solidFill>
              </a:rPr>
              <a:t>:</a:t>
            </a:r>
            <a:r>
              <a:rPr lang="ru-RU" sz="1500" dirty="0">
                <a:solidFill>
                  <a:srgbClr val="00B0F0"/>
                </a:solidFill>
              </a:rPr>
              <a:t> </a:t>
            </a:r>
            <a:r>
              <a:rPr lang="ru-RU" sz="1500" dirty="0"/>
              <a:t>Работник в начале смены задержан на проходной в состоянии алкогольного опьянения, в связи с чем был составлен акт и работник отстранен от работы. Объяснений данный сотрудник не дал. Наниматель, намереваясь привлечь его к дисциплинарному взысканию в виде увольнения по п. </a:t>
            </a:r>
            <a:r>
              <a:rPr lang="ru-RU" sz="1500" dirty="0" smtClean="0"/>
              <a:t>6 </a:t>
            </a:r>
            <a:r>
              <a:rPr lang="ru-RU" sz="1500" dirty="0"/>
              <a:t>ст. </a:t>
            </a:r>
            <a:r>
              <a:rPr lang="ru-RU" sz="1500" dirty="0" smtClean="0"/>
              <a:t>81 Трудового кодекса РФ </a:t>
            </a:r>
            <a:r>
              <a:rPr lang="ru-RU" sz="1500" dirty="0"/>
              <a:t>(далее – ТК), впоследствии установил, что указанный работник в день отстранения от работы не должен был работать, т.е. в этот день была не его </a:t>
            </a:r>
            <a:r>
              <a:rPr lang="ru-RU" sz="1500" dirty="0" smtClean="0"/>
              <a:t>смена. Каким </a:t>
            </a:r>
            <a:r>
              <a:rPr lang="ru-RU" sz="1500" dirty="0"/>
              <a:t>образом в такой ситуации поступать </a:t>
            </a:r>
            <a:r>
              <a:rPr lang="ru-RU" sz="1500" dirty="0" smtClean="0"/>
              <a:t>работодателю?</a:t>
            </a:r>
            <a:endParaRPr lang="ru-RU" sz="1500" dirty="0"/>
          </a:p>
          <a:p>
            <a:r>
              <a:rPr lang="ru-RU" sz="1500" dirty="0"/>
              <a:t> </a:t>
            </a:r>
          </a:p>
          <a:p>
            <a:r>
              <a:rPr lang="ru-RU" sz="1500" dirty="0">
                <a:solidFill>
                  <a:srgbClr val="FF0000"/>
                </a:solidFill>
              </a:rPr>
              <a:t>Ответ:  </a:t>
            </a:r>
            <a:r>
              <a:rPr lang="ru-RU" sz="1500" dirty="0"/>
              <a:t>В данной ситуации </a:t>
            </a:r>
            <a:r>
              <a:rPr lang="ru-RU" sz="1500" dirty="0" smtClean="0"/>
              <a:t>работодателю </a:t>
            </a:r>
            <a:r>
              <a:rPr lang="ru-RU" sz="1500" dirty="0"/>
              <a:t>следует отменить </a:t>
            </a:r>
            <a:r>
              <a:rPr lang="ru-RU" sz="1500" dirty="0" smtClean="0"/>
              <a:t>приказ </a:t>
            </a:r>
            <a:r>
              <a:rPr lang="ru-RU" sz="1500" dirty="0"/>
              <a:t>об </a:t>
            </a:r>
            <a:r>
              <a:rPr lang="ru-RU" sz="1500" dirty="0" smtClean="0"/>
              <a:t>увольнении, так как он не законен! </a:t>
            </a:r>
            <a:r>
              <a:rPr lang="ru-RU" sz="1500" dirty="0"/>
              <a:t>Кроме того, к работнику не может быть применено дисциплинарное взыскание. Так, трудовой договор, заключенный на неопределенный срок, а также срочный трудовой договор до истечения срока его действия может быть </a:t>
            </a:r>
            <a:r>
              <a:rPr lang="ru-RU" sz="1500" dirty="0" smtClean="0"/>
              <a:t>расторгнут </a:t>
            </a:r>
            <a:r>
              <a:rPr lang="ru-RU" sz="1500" dirty="0"/>
              <a:t>в случае появления работника на работе в состоянии алкогольного, наркотического или токсического опьянения, а также распития спиртных напитков, употребления наркотических средств или токсических веществ </a:t>
            </a:r>
            <a:r>
              <a:rPr lang="ru-RU" sz="1500" b="1" dirty="0">
                <a:solidFill>
                  <a:srgbClr val="FF0000"/>
                </a:solidFill>
              </a:rPr>
              <a:t>в рабочее </a:t>
            </a:r>
            <a:r>
              <a:rPr lang="ru-RU" sz="1500" b="1" dirty="0" smtClean="0">
                <a:solidFill>
                  <a:srgbClr val="FF0000"/>
                </a:solidFill>
              </a:rPr>
              <a:t>время. </a:t>
            </a:r>
            <a:endParaRPr lang="ru-RU" sz="1500" b="1" dirty="0">
              <a:solidFill>
                <a:srgbClr val="FF0000"/>
              </a:solidFill>
            </a:endParaRPr>
          </a:p>
          <a:p>
            <a:r>
              <a:rPr lang="ru-RU" sz="1500" dirty="0"/>
              <a:t>Для увольнения по указанному основанию должны иметься следующие обстоятельства:</a:t>
            </a:r>
          </a:p>
          <a:p>
            <a:r>
              <a:rPr lang="ru-RU" sz="1500" dirty="0"/>
              <a:t> – факт алкогольного опьянения либо факт распития спиртных напитков;</a:t>
            </a:r>
          </a:p>
          <a:p>
            <a:r>
              <a:rPr lang="ru-RU" sz="1500" dirty="0"/>
              <a:t> – нахождение работника в состоянии алкогольного опьянения в рабочее время в месте выполнения трудовых обязанностей</a:t>
            </a:r>
            <a:r>
              <a:rPr lang="ru-RU" sz="1500" dirty="0" smtClean="0"/>
              <a:t>.</a:t>
            </a:r>
            <a:endParaRPr lang="ru-RU" sz="1500" dirty="0"/>
          </a:p>
          <a:p>
            <a:r>
              <a:rPr lang="ru-RU" sz="1500" dirty="0" smtClean="0"/>
              <a:t>Однако, увольнение </a:t>
            </a:r>
            <a:r>
              <a:rPr lang="ru-RU" sz="1500" dirty="0"/>
              <a:t>по этому основанию может последовать и тогда, когда работник </a:t>
            </a:r>
            <a:r>
              <a:rPr lang="ru-RU" sz="1500" b="1" dirty="0">
                <a:solidFill>
                  <a:srgbClr val="FF0000"/>
                </a:solidFill>
              </a:rPr>
              <a:t>в рабочее время</a:t>
            </a:r>
            <a:r>
              <a:rPr lang="ru-RU" sz="1500" b="1" dirty="0"/>
              <a:t> </a:t>
            </a:r>
            <a:r>
              <a:rPr lang="ru-RU" sz="1500" dirty="0"/>
              <a:t>находился в состоянии алкогольного, наркотического или токсического опьянения </a:t>
            </a:r>
            <a:r>
              <a:rPr lang="ru-RU" sz="1500" b="1" dirty="0">
                <a:solidFill>
                  <a:srgbClr val="FF0000"/>
                </a:solidFill>
              </a:rPr>
              <a:t>либо</a:t>
            </a:r>
            <a:r>
              <a:rPr lang="ru-RU" sz="1500" b="1" dirty="0"/>
              <a:t> </a:t>
            </a:r>
            <a:r>
              <a:rPr lang="ru-RU" sz="1500" b="1" dirty="0">
                <a:solidFill>
                  <a:srgbClr val="FF0000"/>
                </a:solidFill>
              </a:rPr>
              <a:t>распивал</a:t>
            </a:r>
            <a:r>
              <a:rPr lang="ru-RU" sz="1500" dirty="0">
                <a:solidFill>
                  <a:srgbClr val="FF0000"/>
                </a:solidFill>
              </a:rPr>
              <a:t> </a:t>
            </a:r>
            <a:r>
              <a:rPr lang="ru-RU" sz="1500" dirty="0"/>
              <a:t>спиртные напитки, употреблял наркотические или токсические средства </a:t>
            </a:r>
            <a:r>
              <a:rPr lang="ru-RU" sz="1500" b="1" dirty="0">
                <a:solidFill>
                  <a:srgbClr val="FF0000"/>
                </a:solidFill>
              </a:rPr>
              <a:t>не на своем рабочем месте, но на территории организации либо объекта, где по поручению нанимателя он должен выполнять работу.</a:t>
            </a:r>
            <a:r>
              <a:rPr lang="ru-RU" sz="1500" dirty="0"/>
              <a:t> При этом не имеет значения, отстранялся ли работник от работы в связи с указанными обстоятельствами.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8158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</TotalTime>
  <Words>300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Ион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Терком-2</dc:creator>
  <cp:lastModifiedBy>Терком-2</cp:lastModifiedBy>
  <cp:revision>4</cp:revision>
  <dcterms:created xsi:type="dcterms:W3CDTF">2015-01-28T08:35:55Z</dcterms:created>
  <dcterms:modified xsi:type="dcterms:W3CDTF">2015-01-28T09:05:34Z</dcterms:modified>
</cp:coreProperties>
</file>